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70" r:id="rId3"/>
    <p:sldId id="266" r:id="rId4"/>
    <p:sldId id="263" r:id="rId5"/>
    <p:sldId id="268" r:id="rId6"/>
    <p:sldId id="264" r:id="rId7"/>
    <p:sldId id="267" r:id="rId8"/>
    <p:sldId id="269" r:id="rId9"/>
    <p:sldId id="265" r:id="rId10"/>
    <p:sldId id="261" r:id="rId11"/>
    <p:sldId id="273" r:id="rId12"/>
    <p:sldId id="274" r:id="rId13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9" autoAdjust="0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706" y="53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g>
</file>

<file path=ppt/media/image30.jpe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21/05/2025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12" Type="http://schemas.openxmlformats.org/officeDocument/2006/relationships/image" Target="../media/image3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jpeg"/><Relationship Id="rId5" Type="http://schemas.openxmlformats.org/officeDocument/2006/relationships/image" Target="../media/image23.png"/><Relationship Id="rId10" Type="http://schemas.openxmlformats.org/officeDocument/2006/relationships/image" Target="../media/image28.jpe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3AA3386-E52C-351F-B985-A18B85C4FE8F}"/>
              </a:ext>
            </a:extLst>
          </p:cNvPr>
          <p:cNvSpPr txBox="1"/>
          <p:nvPr/>
        </p:nvSpPr>
        <p:spPr>
          <a:xfrm>
            <a:off x="98324" y="1327355"/>
            <a:ext cx="5047634" cy="2892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Proyecto: </a:t>
            </a:r>
            <a:r>
              <a:rPr lang="es-ES" sz="3000" dirty="0">
                <a:solidFill>
                  <a:schemeClr val="bg1"/>
                </a:solidFill>
              </a:rPr>
              <a:t>Base de Datos para un Sistema de Votación Electrónica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Grupo17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s-CO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Daniela Sanabria Mosquera</a:t>
            </a:r>
          </a:p>
          <a:p>
            <a:endParaRPr lang="en-US" dirty="0"/>
          </a:p>
        </p:txBody>
      </p:sp>
      <p:pic>
        <p:nvPicPr>
          <p:cNvPr id="2" name="Picture 2" descr="Sobre el voto electrónico y la corrupción en Colombia - Ante Todo Colombia">
            <a:extLst>
              <a:ext uri="{FF2B5EF4-FFF2-40B4-BE49-F238E27FC236}">
                <a16:creationId xmlns:a16="http://schemas.microsoft.com/office/drawing/2014/main" id="{D0F9A023-8C6E-640F-2807-E693AC50F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492"/>
          <a:stretch/>
        </p:blipFill>
        <p:spPr bwMode="auto">
          <a:xfrm>
            <a:off x="5145958" y="0"/>
            <a:ext cx="704763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ACA5533-CF97-73D7-146D-E7B695384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973" y="107692"/>
            <a:ext cx="10364550" cy="1362075"/>
          </a:xfrm>
        </p:spPr>
        <p:txBody>
          <a:bodyPr/>
          <a:lstStyle/>
          <a:p>
            <a:pPr algn="ctr"/>
            <a:r>
              <a:rPr lang="en-US" b="0" dirty="0">
                <a:latin typeface="+mn-lt"/>
              </a:rPr>
              <a:t>TRIGGER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8925E7-1E7B-2910-3598-B9397B90F0E6}"/>
              </a:ext>
            </a:extLst>
          </p:cNvPr>
          <p:cNvSpPr txBox="1"/>
          <p:nvPr/>
        </p:nvSpPr>
        <p:spPr>
          <a:xfrm>
            <a:off x="7588099" y="1989858"/>
            <a:ext cx="4605489" cy="3647551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Se ejecutará automáticamente cuando haya un cambio en el padrón electoral.</a:t>
            </a:r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Usa </a:t>
            </a: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row_to_json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(NEW) para registrar los datos nuevos.</a:t>
            </a:r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current_setting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('</a:t>
            </a: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app.user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')::</a:t>
            </a: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INT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: obtiene el id del usuario activo (si se configura).</a:t>
            </a:r>
          </a:p>
          <a:p>
            <a:pPr defTabSz="549164">
              <a:lnSpc>
                <a:spcPct val="90000"/>
              </a:lnSpc>
              <a:spcBef>
                <a:spcPct val="20000"/>
              </a:spcBef>
              <a:tabLst>
                <a:tab pos="0" algn="l"/>
              </a:tabLst>
            </a:pPr>
            <a:endParaRPr lang="es-ES" sz="1800" spc="-1" dirty="0"/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Se ejecuta después de cada actualización del padrón </a:t>
            </a: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electoral.Genera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 una entrada en </a:t>
            </a:r>
            <a:r>
              <a:rPr lang="es-ES" sz="1800" b="0" strike="noStrike" kern="1200" spc="-1" dirty="0" err="1">
                <a:latin typeface="+mn-lt"/>
                <a:ea typeface="+mn-ea"/>
                <a:cs typeface="+mn-cs"/>
              </a:rPr>
              <a:t>LogsSistema</a:t>
            </a: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.</a:t>
            </a:r>
          </a:p>
          <a:p>
            <a:pPr defTabSz="549164">
              <a:lnSpc>
                <a:spcPct val="90000"/>
              </a:lnSpc>
              <a:spcBef>
                <a:spcPct val="20000"/>
              </a:spcBef>
              <a:tabLst>
                <a:tab pos="0" algn="l"/>
              </a:tabLst>
            </a:pPr>
            <a:endParaRPr lang="es-ES" sz="1800" spc="-1" dirty="0"/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s-ES" sz="1800" b="0" strike="noStrike" kern="1200" spc="-1" dirty="0">
              <a:latin typeface="+mn-lt"/>
              <a:ea typeface="+mn-ea"/>
              <a:cs typeface="+mn-cs"/>
            </a:endParaRPr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1800" b="0" strike="noStrike" kern="1200" spc="-1" dirty="0">
                <a:latin typeface="+mn-lt"/>
                <a:ea typeface="+mn-ea"/>
                <a:cs typeface="+mn-cs"/>
              </a:rPr>
              <a:t>Guarda un registro cada vez que se emite un voto.</a:t>
            </a:r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s-ES" sz="1800" spc="-1" dirty="0"/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s-ES" sz="1800" spc="-1" dirty="0"/>
          </a:p>
          <a:p>
            <a:pPr marL="342900" indent="-342900" defTabSz="549164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_tradnl" sz="1800" b="0" strike="noStrike" kern="1200" spc="-1" dirty="0">
                <a:latin typeface="+mn-lt"/>
                <a:ea typeface="+mn-ea"/>
                <a:cs typeface="+mn-cs"/>
              </a:rPr>
              <a:t>Se ejecuta automáticamente al registrar un </a:t>
            </a:r>
            <a:r>
              <a:rPr lang="es-ES_tradnl" sz="1800" b="0" strike="noStrike" kern="1200" spc="-1" dirty="0" err="1">
                <a:latin typeface="+mn-lt"/>
                <a:ea typeface="+mn-ea"/>
                <a:cs typeface="+mn-cs"/>
              </a:rPr>
              <a:t>voto.Guarda</a:t>
            </a:r>
            <a:r>
              <a:rPr lang="es-ES_tradnl" sz="1800" b="0" strike="noStrike" kern="1200" spc="-1" dirty="0">
                <a:latin typeface="+mn-lt"/>
                <a:ea typeface="+mn-ea"/>
                <a:cs typeface="+mn-cs"/>
              </a:rPr>
              <a:t> un log del evento.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712715D0-B6CF-7AA4-C906-BAD4270C9BBB}"/>
              </a:ext>
            </a:extLst>
          </p:cNvPr>
          <p:cNvCxnSpPr>
            <a:cxnSpLocks/>
          </p:cNvCxnSpPr>
          <p:nvPr/>
        </p:nvCxnSpPr>
        <p:spPr>
          <a:xfrm>
            <a:off x="5658175" y="1173615"/>
            <a:ext cx="16119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0F22F401-8AA4-616D-1E39-343F9726C543}"/>
              </a:ext>
            </a:extLst>
          </p:cNvPr>
          <p:cNvCxnSpPr>
            <a:cxnSpLocks/>
          </p:cNvCxnSpPr>
          <p:nvPr/>
        </p:nvCxnSpPr>
        <p:spPr>
          <a:xfrm>
            <a:off x="4221841" y="2743045"/>
            <a:ext cx="33662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C0358F15-DC04-B7E3-97F3-52BBBF8C0580}"/>
              </a:ext>
            </a:extLst>
          </p:cNvPr>
          <p:cNvCxnSpPr>
            <a:cxnSpLocks/>
          </p:cNvCxnSpPr>
          <p:nvPr/>
        </p:nvCxnSpPr>
        <p:spPr>
          <a:xfrm>
            <a:off x="3998421" y="5428395"/>
            <a:ext cx="358967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1B82D4A2-79D5-CEA4-AA2B-9A32E2D9898E}"/>
              </a:ext>
            </a:extLst>
          </p:cNvPr>
          <p:cNvCxnSpPr>
            <a:cxnSpLocks/>
          </p:cNvCxnSpPr>
          <p:nvPr/>
        </p:nvCxnSpPr>
        <p:spPr>
          <a:xfrm>
            <a:off x="5505774" y="3952348"/>
            <a:ext cx="191675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1" name="Imagen 30">
            <a:extLst>
              <a:ext uri="{FF2B5EF4-FFF2-40B4-BE49-F238E27FC236}">
                <a16:creationId xmlns:a16="http://schemas.microsoft.com/office/drawing/2014/main" id="{BCD19104-8D41-B7B8-9F3B-8B49DD7D4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753"/>
            <a:ext cx="8015464" cy="57595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0065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38199-C247-BFF1-0CDB-F848E780E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6941FB7-7F29-D6E6-9E26-48C129BCB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4112" y="45468"/>
            <a:ext cx="7536139" cy="459617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2FEC2D34-B555-7137-0F08-09C337239CDD}"/>
              </a:ext>
            </a:extLst>
          </p:cNvPr>
          <p:cNvSpPr txBox="1">
            <a:spLocks/>
          </p:cNvSpPr>
          <p:nvPr/>
        </p:nvSpPr>
        <p:spPr>
          <a:xfrm>
            <a:off x="2494697" y="226630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" dirty="0"/>
              <a:t>TRIGGER</a:t>
            </a:r>
            <a:endParaRPr lang="en-US" sz="5400" spc="-1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D2D5881-B2A2-67AA-39D7-69C7640E5A6D}"/>
              </a:ext>
            </a:extLst>
          </p:cNvPr>
          <p:cNvSpPr txBox="1"/>
          <p:nvPr/>
        </p:nvSpPr>
        <p:spPr>
          <a:xfrm>
            <a:off x="7194545" y="1453866"/>
            <a:ext cx="440216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/>
              <a:t>Actualiza automáticamente las tablas de resultados (mesa, centro, generales) cuando se registra un voto.</a:t>
            </a:r>
          </a:p>
          <a:p>
            <a:endParaRPr lang="es-ES" sz="2000" dirty="0"/>
          </a:p>
          <a:p>
            <a:r>
              <a:rPr lang="es-ES" sz="2000" dirty="0"/>
              <a:t>Usa </a:t>
            </a:r>
            <a:r>
              <a:rPr lang="es-ES" sz="2000" dirty="0" err="1"/>
              <a:t>ON</a:t>
            </a:r>
            <a:r>
              <a:rPr lang="es-ES" sz="2000" dirty="0"/>
              <a:t> </a:t>
            </a:r>
            <a:r>
              <a:rPr lang="es-ES" sz="2000" dirty="0" err="1"/>
              <a:t>CONFLICT</a:t>
            </a:r>
            <a:r>
              <a:rPr lang="es-ES" sz="2000" dirty="0"/>
              <a:t> -  DO </a:t>
            </a:r>
            <a:r>
              <a:rPr lang="es-ES" sz="2000" dirty="0" err="1"/>
              <a:t>UPDATE</a:t>
            </a:r>
            <a:r>
              <a:rPr lang="es-ES" sz="2000" dirty="0"/>
              <a:t> para evitar errores si ya existen registros.</a:t>
            </a:r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r>
              <a:rPr lang="es-ES" sz="2000" dirty="0"/>
              <a:t>Tiene relación con el anterior por cada vez que se inserta un nuevo voto, se actualizan automáticamente los resultados.</a:t>
            </a:r>
          </a:p>
          <a:p>
            <a:endParaRPr lang="es-CO" sz="2000" dirty="0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9DF2AC08-9226-05F3-E6E2-06A227808F29}"/>
              </a:ext>
            </a:extLst>
          </p:cNvPr>
          <p:cNvCxnSpPr>
            <a:cxnSpLocks/>
          </p:cNvCxnSpPr>
          <p:nvPr/>
        </p:nvCxnSpPr>
        <p:spPr>
          <a:xfrm>
            <a:off x="4212965" y="898827"/>
            <a:ext cx="2981580" cy="19046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6254B0D8-C994-9EC3-F93B-C4297E364B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011"/>
          <a:stretch/>
        </p:blipFill>
        <p:spPr>
          <a:xfrm>
            <a:off x="1" y="4641641"/>
            <a:ext cx="7043894" cy="260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4563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6ED3B36-8034-AB72-9C69-A049C6F3E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09" y="0"/>
            <a:ext cx="3298785" cy="3111347"/>
          </a:xfrm>
          <a:prstGeom prst="rect">
            <a:avLst/>
          </a:prstGeom>
        </p:spPr>
      </p:pic>
      <p:pic>
        <p:nvPicPr>
          <p:cNvPr id="3074" name="Picture 2" descr="Memes De Bases De Datos | TikTok">
            <a:extLst>
              <a:ext uri="{FF2B5EF4-FFF2-40B4-BE49-F238E27FC236}">
                <a16:creationId xmlns:a16="http://schemas.microsoft.com/office/drawing/2014/main" id="{7684E6B2-6C5C-1841-0172-9EB84FD104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84" b="18690"/>
          <a:stretch/>
        </p:blipFill>
        <p:spPr bwMode="auto">
          <a:xfrm>
            <a:off x="3241854" y="-33462"/>
            <a:ext cx="3298785" cy="389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028CB31-6434-7A56-1881-1359A56B79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334" b="1415"/>
          <a:stretch/>
        </p:blipFill>
        <p:spPr>
          <a:xfrm>
            <a:off x="6316744" y="-16059"/>
            <a:ext cx="2988522" cy="36954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0AACC5D-6D78-3BDE-250B-2396CE0588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236"/>
          <a:stretch/>
        </p:blipFill>
        <p:spPr>
          <a:xfrm>
            <a:off x="0" y="3032773"/>
            <a:ext cx="4352081" cy="386307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DA45975-1BE9-FCB8-1A3F-546C277664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00" t="7255" r="16174" b="74479"/>
          <a:stretch/>
        </p:blipFill>
        <p:spPr>
          <a:xfrm>
            <a:off x="6587768" y="0"/>
            <a:ext cx="2303362" cy="105329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9C712BB-FFF7-BA9A-3E52-E12A0F9A33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7142" y="-43070"/>
            <a:ext cx="2936446" cy="322748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38B9F4F-E22E-2A3F-7621-5A006FDA74B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164" b="50221"/>
          <a:stretch/>
        </p:blipFill>
        <p:spPr>
          <a:xfrm>
            <a:off x="8938259" y="3157407"/>
            <a:ext cx="3255329" cy="199439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84D20A3-046A-3AE7-07D0-F99EEACC92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3929"/>
          <a:stretch/>
        </p:blipFill>
        <p:spPr>
          <a:xfrm>
            <a:off x="8821832" y="4741061"/>
            <a:ext cx="3438747" cy="220847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C7B0218-9745-1797-2863-73D7B00E1D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52080" y="3165719"/>
            <a:ext cx="4586179" cy="3760667"/>
          </a:xfrm>
          <a:prstGeom prst="rect">
            <a:avLst/>
          </a:prstGeom>
        </p:spPr>
      </p:pic>
      <p:pic>
        <p:nvPicPr>
          <p:cNvPr id="3080" name="Picture 8" descr="Meme Friki - TENGO MUCHAS RELACIONES... eN MI BASE DE DATOS - 1395630">
            <a:extLst>
              <a:ext uri="{FF2B5EF4-FFF2-40B4-BE49-F238E27FC236}">
                <a16:creationId xmlns:a16="http://schemas.microsoft.com/office/drawing/2014/main" id="{08201F35-ED7C-9379-889B-BEFB115B4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744" y="-43070"/>
            <a:ext cx="2940398" cy="322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eme Disaster Girl - CUANDO TERMINAS UN EXAMEN DE BASE DE DATOS - 21786387">
            <a:extLst>
              <a:ext uri="{FF2B5EF4-FFF2-40B4-BE49-F238E27FC236}">
                <a16:creationId xmlns:a16="http://schemas.microsoft.com/office/drawing/2014/main" id="{7B9BBA84-D9B2-7AC8-7F18-5F51CE4EE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854" y="180114"/>
            <a:ext cx="6479298" cy="647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Meme Creator - gracias por su atencion. aplaudan y no hagan preguntas">
            <a:extLst>
              <a:ext uri="{FF2B5EF4-FFF2-40B4-BE49-F238E27FC236}">
                <a16:creationId xmlns:a16="http://schemas.microsoft.com/office/drawing/2014/main" id="{A0ADBD09-95A8-A919-DD9D-018CBCE99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235" y="-43070"/>
            <a:ext cx="9370678" cy="701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60742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35055-E2AA-BCFE-960F-C36425411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D1F9E5E-A78A-E5DD-F87B-6799A5EC7EF4}"/>
              </a:ext>
            </a:extLst>
          </p:cNvPr>
          <p:cNvSpPr txBox="1">
            <a:spLocks/>
          </p:cNvSpPr>
          <p:nvPr/>
        </p:nvSpPr>
        <p:spPr>
          <a:xfrm>
            <a:off x="761665" y="154859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-1" dirty="0" err="1"/>
              <a:t>Creación</a:t>
            </a:r>
            <a:br>
              <a:rPr lang="en-US" sz="5400" spc="-1" dirty="0"/>
            </a:br>
            <a:r>
              <a:rPr lang="es-CO" sz="2000" dirty="0"/>
              <a:t>Seguridad y Roles</a:t>
            </a:r>
            <a:endParaRPr lang="en-US" sz="5400" spc="-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61B00E1-5DA4-3CE0-66C2-D30DDC1CD7EA}"/>
              </a:ext>
            </a:extLst>
          </p:cNvPr>
          <p:cNvSpPr txBox="1"/>
          <p:nvPr/>
        </p:nvSpPr>
        <p:spPr>
          <a:xfrm>
            <a:off x="457693" y="1297859"/>
            <a:ext cx="3071203" cy="553585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/>
              <a:t>Crea roles para acceso al sistema con distintas funciones.</a:t>
            </a:r>
            <a:br>
              <a:rPr lang="es-ES" sz="2000" b="0" strike="noStrike" spc="-1" dirty="0"/>
            </a:br>
            <a:endParaRPr lang="es-ES" sz="2000" b="0" strike="noStrike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 err="1"/>
              <a:t>CONNECT</a:t>
            </a:r>
            <a:r>
              <a:rPr lang="es-ES" sz="2000" b="0" strike="noStrike" spc="-1" dirty="0"/>
              <a:t>: pueden ingresar a la base de datos.</a:t>
            </a:r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 err="1"/>
              <a:t>SELECT</a:t>
            </a:r>
            <a:r>
              <a:rPr lang="es-ES" sz="2000" b="0" strike="noStrike" spc="-1" dirty="0"/>
              <a:t>: pueden leer las </a:t>
            </a:r>
            <a:r>
              <a:rPr lang="es-ES" sz="2000" b="0" strike="noStrike" spc="-1" dirty="0" err="1"/>
              <a:t>tablas.I</a:t>
            </a:r>
            <a:endParaRPr lang="es-ES" sz="2000" b="0" strike="noStrike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 err="1"/>
              <a:t>NSERT</a:t>
            </a:r>
            <a:r>
              <a:rPr lang="es-ES" sz="2000" b="0" strike="noStrike" spc="-1" dirty="0"/>
              <a:t>, </a:t>
            </a:r>
            <a:r>
              <a:rPr lang="es-ES" sz="2000" b="0" strike="noStrike" spc="-1" dirty="0" err="1"/>
              <a:t>UPDATE</a:t>
            </a:r>
            <a:r>
              <a:rPr lang="es-ES" sz="2000" b="0" strike="noStrike" spc="-1" dirty="0"/>
              <a:t>: solo el rol oficial puede emitir o modificar votos.</a:t>
            </a:r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 err="1"/>
              <a:t>USAGE</a:t>
            </a:r>
            <a:r>
              <a:rPr lang="es-ES" sz="2000" b="0" strike="noStrike" spc="-1" dirty="0"/>
              <a:t>: permite el uso del esquema.</a:t>
            </a:r>
            <a:endParaRPr lang="en-US" sz="2000" b="0" strike="noStrike" spc="-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C12837A-9483-62E1-5A82-86D66F2E9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896" y="1386350"/>
            <a:ext cx="8525821" cy="435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7460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46853-6294-462C-F115-3C4326549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783951D-03B7-E1D2-F12C-B2B78FE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0565" y="374755"/>
            <a:ext cx="10974230" cy="1143000"/>
          </a:xfrm>
        </p:spPr>
        <p:txBody>
          <a:bodyPr/>
          <a:lstStyle/>
          <a:p>
            <a:r>
              <a:rPr lang="en-US" sz="5400" spc="-1" dirty="0" err="1"/>
              <a:t>PREPARACIÓN</a:t>
            </a:r>
            <a:r>
              <a:rPr lang="en-US" sz="5400" spc="-1" dirty="0"/>
              <a:t> </a:t>
            </a:r>
            <a:br>
              <a:rPr lang="en-US" sz="5400" spc="-1" dirty="0"/>
            </a:br>
            <a:r>
              <a:rPr lang="en-US" sz="5400" spc="-1" dirty="0"/>
              <a:t>DEL </a:t>
            </a:r>
            <a:r>
              <a:rPr lang="en-US" sz="5400" spc="-1" dirty="0" err="1"/>
              <a:t>ENTORNO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2600E99-B09B-83B1-ABBD-09C629DC53DB}"/>
              </a:ext>
            </a:extLst>
          </p:cNvPr>
          <p:cNvSpPr txBox="1"/>
          <p:nvPr/>
        </p:nvSpPr>
        <p:spPr>
          <a:xfrm>
            <a:off x="6555820" y="2705465"/>
            <a:ext cx="4423719" cy="4600015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n-US" sz="3100" spc="-1" dirty="0" err="1"/>
              <a:t>Creamos</a:t>
            </a:r>
            <a:r>
              <a:rPr lang="en-US" sz="3100" spc="-1" dirty="0"/>
              <a:t> el docker-</a:t>
            </a:r>
            <a:r>
              <a:rPr lang="en-US" sz="3100" spc="-1" dirty="0" err="1"/>
              <a:t>compose.yml</a:t>
            </a:r>
            <a:r>
              <a:rPr lang="en-US" sz="3100" spc="-1" dirty="0"/>
              <a:t> con las </a:t>
            </a:r>
            <a:r>
              <a:rPr lang="en-US" sz="3100" spc="-1" dirty="0" err="1"/>
              <a:t>caracteristicas</a:t>
            </a:r>
            <a:r>
              <a:rPr lang="en-US" sz="3100" spc="-1" dirty="0"/>
              <a:t> </a:t>
            </a:r>
            <a:r>
              <a:rPr lang="en-US" sz="3100" spc="-1" dirty="0" err="1"/>
              <a:t>definidas</a:t>
            </a:r>
            <a:r>
              <a:rPr lang="en-US" sz="3100" spc="-1" dirty="0"/>
              <a:t>.</a:t>
            </a:r>
            <a:endParaRPr lang="en-US" sz="3100" b="0" strike="noStrike" spc="-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30D099D-F74E-5E0E-0E24-D3115F04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45" y="0"/>
            <a:ext cx="4836110" cy="692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105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181707B-8A03-AD37-933D-48BD44377758}"/>
              </a:ext>
            </a:extLst>
          </p:cNvPr>
          <p:cNvSpPr txBox="1">
            <a:spLocks/>
          </p:cNvSpPr>
          <p:nvPr/>
        </p:nvSpPr>
        <p:spPr>
          <a:xfrm>
            <a:off x="386147" y="0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-1" dirty="0" err="1"/>
              <a:t>Creación</a:t>
            </a:r>
            <a:endParaRPr lang="en-US" sz="5400" spc="-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A67552C-9D12-A6CA-AF0F-DD80E5D3BC7C}"/>
              </a:ext>
            </a:extLst>
          </p:cNvPr>
          <p:cNvSpPr txBox="1"/>
          <p:nvPr/>
        </p:nvSpPr>
        <p:spPr>
          <a:xfrm>
            <a:off x="478242" y="154859"/>
            <a:ext cx="5003134" cy="553585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n-US" sz="2000" b="0" strike="noStrike" spc="-1" dirty="0"/>
              <a:t>Base de </a:t>
            </a:r>
            <a:r>
              <a:rPr lang="en-US" sz="2000" b="0" strike="noStrike" spc="-1" dirty="0" err="1"/>
              <a:t>datos</a:t>
            </a:r>
            <a:r>
              <a:rPr lang="en-US" sz="2000" b="0" strike="noStrike" spc="-1" dirty="0"/>
              <a:t> </a:t>
            </a:r>
            <a:r>
              <a:rPr lang="en-US" sz="2000" b="0" strike="noStrike" spc="-1" dirty="0" err="1"/>
              <a:t>votacion</a:t>
            </a:r>
            <a:br>
              <a:rPr lang="en-US" sz="2000" b="0" strike="noStrike" spc="-1" dirty="0"/>
            </a:br>
            <a:r>
              <a:rPr lang="en-US" sz="2000" b="0" strike="noStrike" spc="-1" dirty="0" err="1"/>
              <a:t>Tablas</a:t>
            </a:r>
            <a:r>
              <a:rPr lang="en-US" sz="2000" b="0" strike="noStrike" spc="-1" dirty="0"/>
              <a:t>: </a:t>
            </a:r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TiposEleccion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Elecciones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PartidosPoliticos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Candidatos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Votantes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PadronElectoral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CentrosVotacion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MesasElectorales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VotosEmitidos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ResultadosMesa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ResultadosCentro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ResultadosGenerales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/>
              <a:t>Auditores</a:t>
            </a:r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UsuariosSistema</a:t>
            </a:r>
            <a:endParaRPr lang="en-US" sz="2000" b="0" strike="noStrike" spc="-1" dirty="0"/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2000" b="0" strike="noStrike" spc="-1" dirty="0" err="1"/>
              <a:t>LogsSistema</a:t>
            </a:r>
            <a:endParaRPr lang="en-US" sz="2000" b="0" strike="noStrike" spc="-1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A5DABD9-9D78-8D64-A0F4-B1F77E2A05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575" b="29548"/>
          <a:stretch/>
        </p:blipFill>
        <p:spPr>
          <a:xfrm>
            <a:off x="3776837" y="986004"/>
            <a:ext cx="8416751" cy="535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7C627-1B92-FD9B-C5B2-666F89E49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8AB0663-6250-A93E-8010-7AF630608037}"/>
              </a:ext>
            </a:extLst>
          </p:cNvPr>
          <p:cNvSpPr txBox="1">
            <a:spLocks/>
          </p:cNvSpPr>
          <p:nvPr/>
        </p:nvSpPr>
        <p:spPr>
          <a:xfrm>
            <a:off x="-1400733" y="17585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-1" dirty="0" err="1"/>
              <a:t>Creación</a:t>
            </a:r>
            <a:endParaRPr lang="en-US" sz="5400" spc="-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7E64E38-4198-A730-518F-DE52025649A2}"/>
              </a:ext>
            </a:extLst>
          </p:cNvPr>
          <p:cNvSpPr txBox="1"/>
          <p:nvPr/>
        </p:nvSpPr>
        <p:spPr>
          <a:xfrm>
            <a:off x="0" y="1322142"/>
            <a:ext cx="4818185" cy="553585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500" b="0" strike="noStrike" spc="-1" dirty="0"/>
              <a:t>Activa la extensión </a:t>
            </a:r>
            <a:r>
              <a:rPr lang="es-ES" sz="2500" b="0" strike="noStrike" spc="-1" dirty="0" err="1"/>
              <a:t>pgcrypto</a:t>
            </a:r>
            <a:r>
              <a:rPr lang="es-ES" sz="2500" b="0" strike="noStrike" spc="-1" dirty="0"/>
              <a:t>, necesaria para:</a:t>
            </a:r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2500" b="0" strike="noStrike" spc="-1" dirty="0"/>
              <a:t>Generar </a:t>
            </a:r>
            <a:r>
              <a:rPr lang="es-ES" sz="2500" b="0" strike="noStrike" spc="-1" dirty="0" err="1"/>
              <a:t>UUIDs</a:t>
            </a:r>
            <a:r>
              <a:rPr lang="es-ES" sz="2500" b="0" strike="noStrike" spc="-1" dirty="0"/>
              <a:t> con </a:t>
            </a:r>
            <a:r>
              <a:rPr lang="es-ES" sz="2500" b="0" strike="noStrike" spc="-1" dirty="0" err="1"/>
              <a:t>gen_random_uuid</a:t>
            </a:r>
            <a:r>
              <a:rPr lang="es-ES" sz="2500" b="0" strike="noStrike" spc="-1" dirty="0"/>
              <a:t>().</a:t>
            </a:r>
          </a:p>
          <a:p>
            <a:pPr marL="457200" indent="-457200" defTabSz="549164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s-ES" sz="2500" b="0" strike="noStrike" spc="-1" dirty="0"/>
              <a:t>Cifrar contraseñas con </a:t>
            </a:r>
            <a:r>
              <a:rPr lang="es-ES" sz="2500" b="0" strike="noStrike" spc="-1" dirty="0" err="1"/>
              <a:t>crypt</a:t>
            </a:r>
            <a:r>
              <a:rPr lang="es-ES" sz="2500" b="0" strike="noStrike" spc="-1" dirty="0"/>
              <a:t>().</a:t>
            </a:r>
            <a:endParaRPr lang="en-US" sz="2500" b="0" strike="noStrike" spc="-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0A432DB-3B57-AE24-3AA6-BF20BEA5C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185" y="1322141"/>
            <a:ext cx="7097538" cy="479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4395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31673-2FDF-9B73-393C-5BD2AB771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itle 1">
            <a:extLst>
              <a:ext uri="{FF2B5EF4-FFF2-40B4-BE49-F238E27FC236}">
                <a16:creationId xmlns:a16="http://schemas.microsoft.com/office/drawing/2014/main" id="{F47A5737-FE3D-AE89-48C0-293891F75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908" y="955037"/>
            <a:ext cx="10974230" cy="1143000"/>
          </a:xfrm>
        </p:spPr>
        <p:txBody>
          <a:bodyPr/>
          <a:lstStyle/>
          <a:p>
            <a:r>
              <a:rPr lang="en-US" sz="5400" spc="-1" dirty="0" err="1"/>
              <a:t>INSERCIONES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6780D54-70EC-D0B9-CC15-8E4E85491038}"/>
              </a:ext>
            </a:extLst>
          </p:cNvPr>
          <p:cNvSpPr txBox="1"/>
          <p:nvPr/>
        </p:nvSpPr>
        <p:spPr>
          <a:xfrm>
            <a:off x="7889631" y="2544513"/>
            <a:ext cx="3790785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49164">
              <a:lnSpc>
                <a:spcPct val="90000"/>
              </a:lnSpc>
              <a:spcBef>
                <a:spcPct val="20000"/>
              </a:spcBef>
              <a:tabLst>
                <a:tab pos="0" algn="l"/>
              </a:tabLst>
            </a:pPr>
            <a:r>
              <a:rPr lang="en-US" sz="2500" spc="-1" dirty="0" err="1"/>
              <a:t>Realizamos</a:t>
            </a:r>
            <a:r>
              <a:rPr lang="en-US" sz="2500" spc="-1" dirty="0"/>
              <a:t> las </a:t>
            </a:r>
            <a:r>
              <a:rPr lang="en-US" sz="2500" spc="-1" dirty="0" err="1"/>
              <a:t>respectivas</a:t>
            </a:r>
            <a:r>
              <a:rPr lang="en-US" sz="2500" spc="-1" dirty="0"/>
              <a:t> </a:t>
            </a:r>
            <a:r>
              <a:rPr lang="en-US" sz="2500" spc="-1" dirty="0" err="1"/>
              <a:t>inserciones</a:t>
            </a:r>
            <a:r>
              <a:rPr lang="en-US" sz="2500" spc="-1" dirty="0"/>
              <a:t> para </a:t>
            </a:r>
            <a:r>
              <a:rPr lang="en-US" sz="2500" spc="-1" dirty="0" err="1"/>
              <a:t>cada</a:t>
            </a:r>
            <a:r>
              <a:rPr lang="en-US" sz="2500" spc="-1" dirty="0"/>
              <a:t> </a:t>
            </a:r>
            <a:r>
              <a:rPr lang="en-US" sz="2500" spc="-1" dirty="0" err="1"/>
              <a:t>una</a:t>
            </a:r>
            <a:r>
              <a:rPr lang="en-US" sz="2500" spc="-1" dirty="0"/>
              <a:t> de las </a:t>
            </a:r>
            <a:r>
              <a:rPr lang="en-US" sz="2500" spc="-1" dirty="0" err="1"/>
              <a:t>tablas</a:t>
            </a:r>
            <a:r>
              <a:rPr lang="en-US" sz="2500" spc="-1" dirty="0"/>
              <a:t> con </a:t>
            </a:r>
            <a:r>
              <a:rPr lang="en-US" sz="2500" spc="-1" dirty="0" err="1"/>
              <a:t>más</a:t>
            </a:r>
            <a:r>
              <a:rPr lang="en-US" sz="2500" spc="-1" dirty="0"/>
              <a:t> de </a:t>
            </a:r>
            <a:r>
              <a:rPr lang="en-US" sz="2500" spc="-1" dirty="0" err="1"/>
              <a:t>cinco</a:t>
            </a:r>
            <a:r>
              <a:rPr lang="en-US" sz="2500" spc="-1" dirty="0"/>
              <a:t> </a:t>
            </a:r>
            <a:r>
              <a:rPr lang="en-US" sz="2500" spc="-1" dirty="0" err="1"/>
              <a:t>datos</a:t>
            </a:r>
            <a:r>
              <a:rPr lang="en-US" sz="2500" spc="-1" dirty="0"/>
              <a:t>.</a:t>
            </a:r>
            <a:endParaRPr lang="en-US" sz="2500" b="0" strike="noStrike" spc="-1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2A95BE39-945F-94A4-7346-F2F8661A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666" y="366685"/>
            <a:ext cx="8033297" cy="635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88730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2F731-8859-42C8-38F8-8625D580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81E1EA0-4AE3-AA8A-5464-36C81B9F7D33}"/>
              </a:ext>
            </a:extLst>
          </p:cNvPr>
          <p:cNvSpPr txBox="1">
            <a:spLocks/>
          </p:cNvSpPr>
          <p:nvPr/>
        </p:nvSpPr>
        <p:spPr>
          <a:xfrm>
            <a:off x="2795270" y="136055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" dirty="0"/>
              <a:t>Vistas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5B376FF-0E1B-E97F-CD8B-8A88C6A19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8" r="15475" b="5765"/>
          <a:stretch/>
        </p:blipFill>
        <p:spPr>
          <a:xfrm>
            <a:off x="0" y="-12292"/>
            <a:ext cx="5537790" cy="373197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663F65B-12B1-18F4-FFFB-04B27718DEB6}"/>
              </a:ext>
            </a:extLst>
          </p:cNvPr>
          <p:cNvSpPr txBox="1"/>
          <p:nvPr/>
        </p:nvSpPr>
        <p:spPr>
          <a:xfrm>
            <a:off x="6655800" y="1333700"/>
            <a:ext cx="3357743" cy="553585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/>
              <a:t>Muestra los votantes habilitados y su mesa asignada según un cálculo (% 3 + 1).</a:t>
            </a:r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b="0" strike="noStrike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b="0" strike="noStrike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b="0" strike="noStrike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endParaRPr lang="es-ES" sz="2000" spc="-1" dirty="0"/>
          </a:p>
          <a:p>
            <a:pPr defTabSz="549164">
              <a:spcBef>
                <a:spcPct val="20000"/>
              </a:spcBef>
              <a:tabLst>
                <a:tab pos="0" algn="l"/>
              </a:tabLst>
            </a:pPr>
            <a:r>
              <a:rPr lang="es-ES" sz="2000" b="0" strike="noStrike" spc="-1" dirty="0"/>
              <a:t>Lista los candidatos con su partido y elección correspondiente.</a:t>
            </a:r>
            <a:endParaRPr lang="en-US" sz="2000" b="0" strike="noStrike" spc="-1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1836F6D-A584-66EA-D522-FDE1F13C8E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23"/>
          <a:stretch/>
        </p:blipFill>
        <p:spPr>
          <a:xfrm>
            <a:off x="0" y="3719680"/>
            <a:ext cx="5667892" cy="3822726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DCD16807-0F12-8EEE-D164-B693D755B1AC}"/>
              </a:ext>
            </a:extLst>
          </p:cNvPr>
          <p:cNvCxnSpPr>
            <a:cxnSpLocks/>
          </p:cNvCxnSpPr>
          <p:nvPr/>
        </p:nvCxnSpPr>
        <p:spPr>
          <a:xfrm flipV="1">
            <a:off x="5133576" y="1514168"/>
            <a:ext cx="1522224" cy="924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BFCF215-46FB-E73F-A384-07C42E3DC425}"/>
              </a:ext>
            </a:extLst>
          </p:cNvPr>
          <p:cNvCxnSpPr/>
          <p:nvPr/>
        </p:nvCxnSpPr>
        <p:spPr>
          <a:xfrm flipV="1">
            <a:off x="5133576" y="5267249"/>
            <a:ext cx="1522224" cy="924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806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D7E7A-2979-F8BF-2A70-B1B5A9535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adroTexto 14">
            <a:extLst>
              <a:ext uri="{FF2B5EF4-FFF2-40B4-BE49-F238E27FC236}">
                <a16:creationId xmlns:a16="http://schemas.microsoft.com/office/drawing/2014/main" id="{1D517683-1A55-30C6-E191-A031BFC65898}"/>
              </a:ext>
            </a:extLst>
          </p:cNvPr>
          <p:cNvSpPr txBox="1"/>
          <p:nvPr/>
        </p:nvSpPr>
        <p:spPr>
          <a:xfrm>
            <a:off x="4530567" y="1808309"/>
            <a:ext cx="3882497" cy="789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Muestra cuántos votos tiene cada candidato por centro.</a:t>
            </a:r>
            <a:endParaRPr lang="es-CO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1005C9D-CE40-BB4C-AFAA-51328E5DBBD9}"/>
              </a:ext>
            </a:extLst>
          </p:cNvPr>
          <p:cNvSpPr txBox="1">
            <a:spLocks/>
          </p:cNvSpPr>
          <p:nvPr/>
        </p:nvSpPr>
        <p:spPr>
          <a:xfrm>
            <a:off x="4619685" y="3141366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" dirty="0"/>
              <a:t>Vistas</a:t>
            </a:r>
            <a:endParaRPr lang="en-US" sz="5400" spc="-1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B3D3F0A-5913-A411-D294-0CD6DD84282A}"/>
              </a:ext>
            </a:extLst>
          </p:cNvPr>
          <p:cNvSpPr txBox="1"/>
          <p:nvPr/>
        </p:nvSpPr>
        <p:spPr>
          <a:xfrm>
            <a:off x="285054" y="954064"/>
            <a:ext cx="3495472" cy="1138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Permiten visualización de auditoría y resultados generales por candidato.</a:t>
            </a:r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0C0C172F-2AAE-1D49-BE04-3B317BA14FBC}"/>
              </a:ext>
            </a:extLst>
          </p:cNvPr>
          <p:cNvCxnSpPr>
            <a:cxnSpLocks/>
          </p:cNvCxnSpPr>
          <p:nvPr/>
        </p:nvCxnSpPr>
        <p:spPr>
          <a:xfrm flipH="1" flipV="1">
            <a:off x="6391349" y="2616909"/>
            <a:ext cx="491772" cy="9053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55617F66-F354-AD29-0E5A-77FAB314D176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2032790" y="2092453"/>
            <a:ext cx="515946" cy="10489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2" name="Imagen 31">
            <a:extLst>
              <a:ext uri="{FF2B5EF4-FFF2-40B4-BE49-F238E27FC236}">
                <a16:creationId xmlns:a16="http://schemas.microsoft.com/office/drawing/2014/main" id="{D1977B30-75DC-EAAA-8312-62DA7FCC8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8051"/>
            <a:ext cx="3659954" cy="4009949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94F5F550-C9FD-7AA1-A27D-E5BCE9D45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525" y="3266970"/>
            <a:ext cx="5027441" cy="359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5084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34086-2639-5FEA-5830-09F4C87D1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28B1C162-B569-09C5-D355-4C19FB3FA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0236"/>
            <a:ext cx="8609116" cy="6938235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1465A9EA-BBAC-612D-0AA5-26D2B75D66C0}"/>
              </a:ext>
            </a:extLst>
          </p:cNvPr>
          <p:cNvSpPr txBox="1">
            <a:spLocks/>
          </p:cNvSpPr>
          <p:nvPr/>
        </p:nvSpPr>
        <p:spPr>
          <a:xfrm>
            <a:off x="3744150" y="1673334"/>
            <a:ext cx="1097423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" dirty="0" err="1"/>
              <a:t>Proceso</a:t>
            </a:r>
            <a:endParaRPr lang="en-US" sz="5400" spc="-1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79F516B-BAA5-120E-7D73-9F2E9C03B905}"/>
              </a:ext>
            </a:extLst>
          </p:cNvPr>
          <p:cNvSpPr txBox="1"/>
          <p:nvPr/>
        </p:nvSpPr>
        <p:spPr>
          <a:xfrm>
            <a:off x="6731414" y="2630912"/>
            <a:ext cx="499970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/>
              <a:t>Este procedimiento: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Verifica si el votante puede votar.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Registra el voto.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Incrementa el conteo en </a:t>
            </a:r>
            <a:r>
              <a:rPr lang="es-ES" sz="2000" dirty="0" err="1"/>
              <a:t>ResultadosMesa</a:t>
            </a:r>
            <a:r>
              <a:rPr lang="es-E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Marca al votante como no habilitado (evita que vote otra vez).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55692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6146</TotalTime>
  <Words>376</Words>
  <Application>Microsoft Office PowerPoint</Application>
  <PresentationFormat>Personalizado</PresentationFormat>
  <Paragraphs>77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Times New Roman</vt:lpstr>
      <vt:lpstr>Tema de Office</vt:lpstr>
      <vt:lpstr>Presentación de PowerPoint</vt:lpstr>
      <vt:lpstr>Presentación de PowerPoint</vt:lpstr>
      <vt:lpstr>PREPARACIÓN  DEL ENTORNO</vt:lpstr>
      <vt:lpstr>Presentación de PowerPoint</vt:lpstr>
      <vt:lpstr>Presentación de PowerPoint</vt:lpstr>
      <vt:lpstr>INSERCIONES</vt:lpstr>
      <vt:lpstr>Presentación de PowerPoint</vt:lpstr>
      <vt:lpstr>Presentación de PowerPoint</vt:lpstr>
      <vt:lpstr>Presentación de PowerPoint</vt:lpstr>
      <vt:lpstr>TRIGGER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DANIELA SANABRIA MOSQUERA</cp:lastModifiedBy>
  <cp:revision>36</cp:revision>
  <dcterms:created xsi:type="dcterms:W3CDTF">2020-08-21T13:03:05Z</dcterms:created>
  <dcterms:modified xsi:type="dcterms:W3CDTF">2025-05-21T13:22:13Z</dcterms:modified>
</cp:coreProperties>
</file>

<file path=docProps/thumbnail.jpeg>
</file>